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</p:sldMasterIdLst>
  <p:notesMasterIdLst>
    <p:notesMasterId r:id="rId25"/>
  </p:notesMasterIdLst>
  <p:handoutMasterIdLst>
    <p:handoutMasterId r:id="rId26"/>
  </p:handoutMasterIdLst>
  <p:sldIdLst>
    <p:sldId id="266" r:id="rId2"/>
    <p:sldId id="267" r:id="rId3"/>
    <p:sldId id="317" r:id="rId4"/>
    <p:sldId id="311" r:id="rId5"/>
    <p:sldId id="312" r:id="rId6"/>
    <p:sldId id="313" r:id="rId7"/>
    <p:sldId id="314" r:id="rId8"/>
    <p:sldId id="318" r:id="rId9"/>
    <p:sldId id="319" r:id="rId10"/>
    <p:sldId id="320" r:id="rId11"/>
    <p:sldId id="322" r:id="rId12"/>
    <p:sldId id="321" r:id="rId13"/>
    <p:sldId id="323" r:id="rId14"/>
    <p:sldId id="269" r:id="rId15"/>
    <p:sldId id="308" r:id="rId16"/>
    <p:sldId id="315" r:id="rId17"/>
    <p:sldId id="316" r:id="rId18"/>
    <p:sldId id="278" r:id="rId19"/>
    <p:sldId id="289" r:id="rId20"/>
    <p:sldId id="324" r:id="rId21"/>
    <p:sldId id="325" r:id="rId22"/>
    <p:sldId id="326" r:id="rId23"/>
    <p:sldId id="327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4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8F1A61-6338-41A3-9434-E35D8575AE2E}" type="datetimeFigureOut">
              <a:rPr lang="en-US" smtClean="0"/>
              <a:t>1/29/2016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7DDAB5-7694-4AA5-BDA7-03247EC76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06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2542C-C5D2-4035-A2FE-5C4FA931C8EC}" type="datetimeFigureOut">
              <a:rPr lang="en-US" smtClean="0"/>
              <a:t>1/29/2016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D3EB4D-48DA-482A-A7BC-DDC4DC6C9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858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5869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6735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676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676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676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321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840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699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6735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6735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6735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6735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6735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6735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673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DCA8-AFD2-4B54-95BB-A04135D62CBB}" type="datetime1">
              <a:rPr lang="en-US" smtClean="0"/>
              <a:pPr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BAA1B-A692-4D9C-B53E-AF572BB943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0006C-F69D-4648-99F6-58A31602E7A0}" type="datetime1">
              <a:rPr lang="en-US" smtClean="0"/>
              <a:pPr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A1AF6-1626-4428-9C66-2BC4C9BB65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08C0C-4336-4788-BF20-85CACDD361F1}" type="datetime1">
              <a:rPr lang="en-US" smtClean="0"/>
              <a:pPr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B7D90-BAD0-4139-9384-6D99B2B4FE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90F53-6B36-46D4-862D-2C6B679D9BC6}" type="datetime1">
              <a:rPr lang="en-US" smtClean="0"/>
              <a:pPr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2F5DC-DBBF-428A-91A2-235D14CBA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D933-034A-4F3F-88F8-82B85206DAAB}" type="datetime1">
              <a:rPr lang="en-US" smtClean="0"/>
              <a:pPr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DAA04-F15A-4F30-AE27-A2361D0CE8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9AE53-1C93-46A0-8BC9-F0142EBC59C0}" type="datetime1">
              <a:rPr lang="en-US" smtClean="0"/>
              <a:pPr/>
              <a:t>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4E7B2-9E64-4AC7-BE64-F1574E08B3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F5A5B-E9E6-4E04-AE83-D3E157C06E20}" type="datetime1">
              <a:rPr lang="en-US" smtClean="0"/>
              <a:pPr/>
              <a:t>1/29/2016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0BBB6-526B-41AC-B759-13FBCABA3F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79F2-4F0D-4982-BE6D-8CAC096A4C3F}" type="datetime1">
              <a:rPr lang="en-US" smtClean="0"/>
              <a:pPr/>
              <a:t>1/29/2016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D9100-31AF-463E-9C2E-D28B799178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31D19-DF57-4F1D-9B74-558093E795E9}" type="datetime1">
              <a:rPr lang="en-US" smtClean="0"/>
              <a:pPr/>
              <a:t>1/29/2016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9D2F7-C9E1-493C-BE39-FE56BEA64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19A7-BFD3-4B5D-85FA-09B969677728}" type="datetime1">
              <a:rPr lang="en-US" smtClean="0"/>
              <a:pPr/>
              <a:t>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FCCA135-039E-4947-8B9E-172D3C6378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CB8CA-F057-4C00-8F31-349B86C1E695}" type="datetime1">
              <a:rPr lang="en-US" smtClean="0"/>
              <a:pPr/>
              <a:t>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E6495-2D2B-4447-BCE1-55E7FC15F4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03F8F4A-D15C-4972-87D5-22C825D9EE09}" type="datetime1">
              <a:rPr lang="en-US" smtClean="0"/>
              <a:pPr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7038DFA5-AB36-4055-955F-E46C11B3D9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VHKKxO3JmGA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latin typeface="Cooper Black" charset="0"/>
              </a:rPr>
              <a:t>Welcome to Arabic Level I</a:t>
            </a:r>
            <a:br>
              <a:rPr lang="en-US" sz="4000" b="1" dirty="0" smtClean="0">
                <a:latin typeface="Cooper Black" charset="0"/>
              </a:rPr>
            </a:br>
            <a:r>
              <a:rPr lang="en-US" sz="4000" b="1" dirty="0" smtClean="0">
                <a:latin typeface="Cooper Black" charset="0"/>
              </a:rPr>
              <a:t>by </a:t>
            </a:r>
            <a:r>
              <a:rPr lang="en-US" sz="4000" b="1" dirty="0" err="1" smtClean="0">
                <a:latin typeface="Cooper Black" charset="0"/>
              </a:rPr>
              <a:t>Kurzban</a:t>
            </a:r>
            <a:endParaRPr lang="en-US" sz="4000" b="1" smtClean="0">
              <a:latin typeface="Cooper Black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0600"/>
            <a:ext cx="7520940" cy="3579849"/>
          </a:xfrm>
        </p:spPr>
        <p:txBody>
          <a:bodyPr>
            <a:normAutofit/>
          </a:bodyPr>
          <a:lstStyle/>
          <a:p>
            <a:pPr marL="0" indent="0">
              <a:buFont typeface="Arial" charset="0"/>
              <a:buNone/>
            </a:pPr>
            <a:endParaRPr lang="en-US" smtClean="0"/>
          </a:p>
          <a:p>
            <a:pPr marL="0" indent="0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It is important to remember that lam can be joined on both sides, as beginners often confuse this letter with </a:t>
            </a:r>
            <a:r>
              <a:rPr lang="en-US" dirty="0" err="1" smtClean="0"/>
              <a:t>alif</a:t>
            </a:r>
            <a:r>
              <a:rPr lang="en-US" dirty="0" smtClean="0"/>
              <a:t>, which can be joined only to the letter before: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algn="r"/>
            <a:r>
              <a:rPr lang="ar-AE" dirty="0"/>
              <a:t>ك+ل+ب=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letter Lam: two way connector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52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letter lam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This letter has a distinct shape in final and independent position.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Independent; it will look like:  _____________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Final connected:   ______________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Medial, two way connector: ______________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Initial, do not confuse it with </a:t>
            </a:r>
            <a:r>
              <a:rPr lang="en-US" sz="2800" dirty="0" err="1" smtClean="0"/>
              <a:t>Alif</a:t>
            </a:r>
            <a:r>
              <a:rPr lang="en-US" sz="2800" dirty="0" smtClean="0"/>
              <a:t>: ______________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79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0" y="1905000"/>
            <a:ext cx="3520440" cy="3712464"/>
          </a:xfrm>
        </p:spPr>
        <p:txBody>
          <a:bodyPr/>
          <a:lstStyle/>
          <a:p>
            <a:pPr algn="r"/>
            <a:endParaRPr lang="en-US" dirty="0" smtClean="0"/>
          </a:p>
          <a:p>
            <a:pPr algn="ctr"/>
            <a:r>
              <a:rPr lang="ar-AE" dirty="0" smtClean="0"/>
              <a:t>ق+ل+م       </a:t>
            </a:r>
            <a:r>
              <a:rPr lang="ar-AE" dirty="0"/>
              <a:t>م+ك+س+و+ر=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343400" y="1097280"/>
            <a:ext cx="3557016" cy="3712464"/>
          </a:xfrm>
        </p:spPr>
        <p:txBody>
          <a:bodyPr/>
          <a:lstStyle/>
          <a:p>
            <a:pPr marL="0" indent="0" algn="ctr"/>
            <a:r>
              <a:rPr lang="ar-AE" dirty="0"/>
              <a:t>ق+ل+م     </a:t>
            </a:r>
            <a:endParaRPr lang="en-US" dirty="0" smtClean="0"/>
          </a:p>
          <a:p>
            <a:pPr marL="0" indent="0" algn="ctr"/>
            <a:r>
              <a:rPr lang="ar-AE" dirty="0" smtClean="0"/>
              <a:t>س+ل+ي+م=</a:t>
            </a:r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/>
          </a:p>
          <a:p>
            <a:pPr marL="0" indent="0" algn="ctr"/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practice with “lam”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1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an </a:t>
            </a:r>
            <a:r>
              <a:rPr lang="en-US" dirty="0" err="1" smtClean="0"/>
              <a:t>alif</a:t>
            </a:r>
            <a:r>
              <a:rPr lang="en-US" dirty="0" smtClean="0"/>
              <a:t> follows lam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err="1" smtClean="0"/>
              <a:t>Alif</a:t>
            </a:r>
            <a:r>
              <a:rPr lang="en-US" dirty="0" smtClean="0"/>
              <a:t> is </a:t>
            </a:r>
            <a:r>
              <a:rPr lang="en-US" dirty="0" err="1" smtClean="0"/>
              <a:t>embeded</a:t>
            </a:r>
            <a:r>
              <a:rPr lang="en-US" dirty="0" smtClean="0"/>
              <a:t> inside lam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95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Lesson 15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Copy down and translate the following words on your paper several times and remember to proceed from right to left.</a:t>
            </a:r>
          </a:p>
          <a:p>
            <a:pPr marL="0" indent="0" algn="r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Where?                                                                </a:t>
            </a:r>
            <a:r>
              <a:rPr lang="ar-SA" sz="3000" dirty="0" smtClean="0"/>
              <a:t>أيْنَ؟</a:t>
            </a:r>
          </a:p>
          <a:p>
            <a:pPr marL="0" indent="0" algn="r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 When?                                                               </a:t>
            </a:r>
            <a:r>
              <a:rPr lang="ar-SA" sz="3000" dirty="0" smtClean="0"/>
              <a:t>مَتَى؟</a:t>
            </a:r>
          </a:p>
          <a:p>
            <a:pPr marL="0" indent="0" algn="r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   Why?                                                              </a:t>
            </a:r>
            <a:r>
              <a:rPr lang="ar-SA" sz="3000" dirty="0" smtClean="0"/>
              <a:t>لِماذا؟</a:t>
            </a:r>
          </a:p>
          <a:p>
            <a:pPr marL="0" indent="0" algn="r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In what? In Which? (m./f.)                    </a:t>
            </a:r>
            <a:r>
              <a:rPr lang="ar-SA" sz="3000" dirty="0" smtClean="0"/>
              <a:t>فِي أيِّ؟ أيَّةِ؟</a:t>
            </a:r>
            <a:endParaRPr lang="en-US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Lesson 12: Inquiring about and identifying Arabic Cities </a:t>
            </a:r>
            <a:br>
              <a:rPr lang="en-US" sz="4000" dirty="0" smtClean="0"/>
            </a:br>
            <a:r>
              <a:rPr lang="ar-SA" sz="4000" dirty="0" smtClean="0"/>
              <a:t>   </a:t>
            </a:r>
            <a:endParaRPr lang="en-US" sz="4000" dirty="0" smtClean="0"/>
          </a:p>
        </p:txBody>
      </p:sp>
      <p:sp>
        <p:nvSpPr>
          <p:cNvPr id="16387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map below displays some of the names and locations of some Arab cities.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631" y="2552700"/>
            <a:ext cx="7985637" cy="430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790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Lesson 15: Inquiring about and identifying Arabic Cities </a:t>
            </a:r>
            <a:br>
              <a:rPr lang="en-US" sz="4000" dirty="0" smtClean="0"/>
            </a:br>
            <a:r>
              <a:rPr lang="ar-SA" sz="4000" dirty="0" smtClean="0"/>
              <a:t>   </a:t>
            </a:r>
            <a:endParaRPr lang="en-US" sz="4000" dirty="0" smtClean="0"/>
          </a:p>
        </p:txBody>
      </p:sp>
      <p:sp>
        <p:nvSpPr>
          <p:cNvPr id="16387" name="Content Placeholder 3"/>
          <p:cNvSpPr>
            <a:spLocks noGrp="1"/>
          </p:cNvSpPr>
          <p:nvPr>
            <p:ph idx="1"/>
          </p:nvPr>
        </p:nvSpPr>
        <p:spPr>
          <a:xfrm>
            <a:off x="609600" y="1447801"/>
            <a:ext cx="8229600" cy="38100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For practice, ask your partner where certain town is located and answer the question using the name of that city and the country.</a:t>
            </a:r>
          </a:p>
          <a:p>
            <a:pPr marL="0" indent="0">
              <a:buNone/>
            </a:pPr>
            <a:r>
              <a:rPr lang="en-US" sz="4400" dirty="0" smtClean="0"/>
              <a:t>Here is an example:</a:t>
            </a:r>
          </a:p>
          <a:p>
            <a:pPr marL="0" indent="0" algn="r">
              <a:buNone/>
            </a:pPr>
            <a:r>
              <a:rPr lang="ar-SA" sz="4400" dirty="0" smtClean="0"/>
              <a:t>أينَ بَغْداد؟</a:t>
            </a:r>
          </a:p>
          <a:p>
            <a:pPr marL="0" indent="0" algn="r">
              <a:buNone/>
            </a:pPr>
            <a:r>
              <a:rPr lang="ar-SA" sz="4400" dirty="0" smtClean="0"/>
              <a:t>بَغْداد في العراق</a:t>
            </a:r>
            <a:endParaRPr lang="en-US" sz="4400" dirty="0" smtClean="0"/>
          </a:p>
          <a:p>
            <a:pPr marL="0" indent="0">
              <a:buNone/>
            </a:pPr>
            <a:endParaRPr lang="en-US" sz="4400" dirty="0" smtClean="0"/>
          </a:p>
        </p:txBody>
      </p:sp>
    </p:spTree>
    <p:extLst>
      <p:ext uri="{BB962C8B-B14F-4D97-AF65-F5344CB8AC3E}">
        <p14:creationId xmlns:p14="http://schemas.microsoft.com/office/powerpoint/2010/main" val="134359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Lesson 15: Inquiring about and identifying Arabic Cities </a:t>
            </a:r>
            <a:br>
              <a:rPr lang="en-US" sz="4000" dirty="0" smtClean="0"/>
            </a:br>
            <a:r>
              <a:rPr lang="ar-SA" sz="4000" dirty="0" smtClean="0"/>
              <a:t>   </a:t>
            </a:r>
            <a:endParaRPr lang="en-US" sz="4000" dirty="0" smtClean="0"/>
          </a:p>
        </p:txBody>
      </p:sp>
      <p:sp>
        <p:nvSpPr>
          <p:cNvPr id="16387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You might need to learn about capital cities of some Arab countries in order to finish this exercise.</a:t>
            </a:r>
          </a:p>
          <a:p>
            <a:pPr marL="0" indent="0" algn="r">
              <a:buNone/>
            </a:pPr>
            <a:r>
              <a:rPr lang="en-US" sz="3600" dirty="0" smtClean="0"/>
              <a:t>Capital                                  Country</a:t>
            </a:r>
          </a:p>
          <a:p>
            <a:pPr marL="0" indent="0" algn="r">
              <a:buNone/>
            </a:pPr>
            <a:r>
              <a:rPr lang="ar-SA" sz="3600" dirty="0" smtClean="0"/>
              <a:t>المغرب                              الرباط</a:t>
            </a:r>
          </a:p>
          <a:p>
            <a:pPr marL="0" indent="0" algn="r">
              <a:buNone/>
            </a:pPr>
            <a:r>
              <a:rPr lang="ar-SA" sz="3600" dirty="0" smtClean="0"/>
              <a:t>مصر                                 القاهرة</a:t>
            </a:r>
          </a:p>
          <a:p>
            <a:pPr marL="0" indent="0" algn="r">
              <a:buNone/>
            </a:pPr>
            <a:r>
              <a:rPr lang="ar-SA" sz="3600" dirty="0" smtClean="0"/>
              <a:t>لبنان                                    بيروت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53695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Dictation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Font typeface="Arial" charset="0"/>
              <a:buNone/>
            </a:pPr>
            <a:r>
              <a:rPr lang="en-US" sz="4000" dirty="0" smtClean="0"/>
              <a:t> Listen to each word dictated to you and write it down on a ruled sheet of paper. Each word will be read twice.</a:t>
            </a:r>
          </a:p>
          <a:p>
            <a:pPr marL="0" indent="0" algn="r">
              <a:buFont typeface="Arial" charset="0"/>
              <a:buNone/>
            </a:pPr>
            <a:r>
              <a:rPr lang="ar-SA" sz="5600" dirty="0" smtClean="0"/>
              <a:t>زوج</a:t>
            </a:r>
          </a:p>
          <a:p>
            <a:pPr marL="0" indent="0" algn="r">
              <a:buFont typeface="Arial" charset="0"/>
              <a:buNone/>
            </a:pPr>
            <a:r>
              <a:rPr lang="ar-SA" sz="5600" dirty="0" smtClean="0"/>
              <a:t>زوجة</a:t>
            </a:r>
          </a:p>
          <a:p>
            <a:pPr marL="0" indent="0" algn="r">
              <a:buFont typeface="Arial" charset="0"/>
              <a:buNone/>
            </a:pPr>
            <a:r>
              <a:rPr lang="ar-SA" sz="5600" dirty="0" smtClean="0"/>
              <a:t>أبن</a:t>
            </a:r>
          </a:p>
          <a:p>
            <a:pPr marL="0" indent="0" algn="r">
              <a:buFont typeface="Arial" charset="0"/>
              <a:buNone/>
            </a:pPr>
            <a:r>
              <a:rPr lang="ar-SA" sz="5600" dirty="0" smtClean="0"/>
              <a:t>بنت</a:t>
            </a:r>
            <a:endParaRPr lang="en-US" sz="5600" dirty="0" smtClean="0"/>
          </a:p>
          <a:p>
            <a:pPr marL="0" indent="0">
              <a:buFont typeface="Arial" charset="0"/>
              <a:buNone/>
            </a:pPr>
            <a:endParaRPr 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smtClean="0"/>
              <a:t>Review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 </a:t>
            </a:r>
            <a:r>
              <a:rPr lang="en-US" sz="6600" smtClean="0"/>
              <a:t>Review</a:t>
            </a:r>
          </a:p>
          <a:p>
            <a:r>
              <a:rPr lang="en-US" sz="6600" smtClean="0"/>
              <a:t>Make your flash card for this lesson</a:t>
            </a:r>
          </a:p>
          <a:p>
            <a:r>
              <a:rPr lang="en-US" sz="6600" smtClean="0"/>
              <a:t>Questions????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1</a:t>
            </a:r>
            <a:r>
              <a:rPr lang="en-US" dirty="0"/>
              <a:t>5</a:t>
            </a:r>
            <a:r>
              <a:rPr lang="en-US" dirty="0" smtClean="0"/>
              <a:t>:         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Font typeface="Arial" charset="0"/>
              <a:buNone/>
            </a:pPr>
            <a:r>
              <a:rPr lang="en-US" sz="2400" dirty="0" smtClean="0"/>
              <a:t>Objectives: </a:t>
            </a:r>
          </a:p>
          <a:p>
            <a:pPr marL="0" indent="0"/>
            <a:r>
              <a:rPr lang="en-US" sz="2400" dirty="0" smtClean="0"/>
              <a:t>Review</a:t>
            </a:r>
          </a:p>
          <a:p>
            <a:pPr marL="0" indent="0"/>
            <a:r>
              <a:rPr lang="en-US" sz="2400" dirty="0" smtClean="0"/>
              <a:t>Arabic Alphabet: Two-Way Connectors: Lam</a:t>
            </a:r>
          </a:p>
          <a:p>
            <a:pPr marL="0" indent="0"/>
            <a:r>
              <a:rPr lang="en-US" sz="2400" dirty="0" smtClean="0"/>
              <a:t>Arab States: Identifying and inquiring about Arab countries, capitals, and cities </a:t>
            </a:r>
          </a:p>
          <a:p>
            <a:pPr marL="0" indent="0"/>
            <a:r>
              <a:rPr lang="en-US" sz="2400" dirty="0" smtClean="0"/>
              <a:t>Practice</a:t>
            </a:r>
          </a:p>
          <a:p>
            <a:pPr marL="0" indent="0"/>
            <a:r>
              <a:rPr lang="en-US" sz="2400" dirty="0" smtClean="0"/>
              <a:t>Summary </a:t>
            </a:r>
          </a:p>
          <a:p>
            <a:pPr marL="0" indent="0"/>
            <a:r>
              <a:rPr lang="en-US" sz="2400" dirty="0" smtClean="0"/>
              <a:t>Flash card</a:t>
            </a:r>
          </a:p>
          <a:p>
            <a:pPr marL="0" indent="0"/>
            <a:r>
              <a:rPr lang="en-US" sz="2400" dirty="0">
                <a:hlinkClick r:id="rId4"/>
              </a:rPr>
              <a:t>http://</a:t>
            </a:r>
            <a:r>
              <a:rPr lang="en-US" sz="2400" dirty="0" smtClean="0">
                <a:hlinkClick r:id="rId4"/>
              </a:rPr>
              <a:t>www.youtube.com/watch?v=VHKKxO3JmGA</a:t>
            </a:r>
            <a:endParaRPr lang="en-US" sz="2400" dirty="0" smtClean="0"/>
          </a:p>
          <a:p>
            <a:pPr marL="0" indent="0"/>
            <a:endParaRPr lang="en-US" sz="2400" dirty="0" smtClean="0"/>
          </a:p>
          <a:p>
            <a:pPr marL="0" indent="0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0776"/>
            <a:ext cx="7597140" cy="1128423"/>
          </a:xfrm>
        </p:spPr>
        <p:txBody>
          <a:bodyPr/>
          <a:lstStyle/>
          <a:p>
            <a:r>
              <a:rPr lang="en-US" dirty="0" smtClean="0"/>
              <a:t>Connect the following letters to form words and write the transliteration for each.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872663" cy="3579849"/>
          </a:xfrm>
        </p:spPr>
        <p:txBody>
          <a:bodyPr/>
          <a:lstStyle/>
          <a:p>
            <a:pPr algn="r"/>
            <a:r>
              <a:rPr lang="ar-AE" dirty="0" err="1"/>
              <a:t>بَ+ق+ر+ة</a:t>
            </a:r>
            <a:r>
              <a:rPr lang="ar-AE" dirty="0" smtClean="0"/>
              <a:t>=</a:t>
            </a:r>
            <a:endParaRPr lang="en-US" dirty="0" smtClean="0"/>
          </a:p>
          <a:p>
            <a:pPr algn="r"/>
            <a:r>
              <a:rPr lang="ar-AE" dirty="0" err="1"/>
              <a:t>سِ+ب+ا+ق</a:t>
            </a:r>
            <a:r>
              <a:rPr lang="ar-AE" dirty="0" smtClean="0"/>
              <a:t>=</a:t>
            </a:r>
            <a:endParaRPr lang="en-US" dirty="0" smtClean="0"/>
          </a:p>
          <a:p>
            <a:pPr algn="r"/>
            <a:r>
              <a:rPr lang="ar-AE" dirty="0" err="1"/>
              <a:t>بِ+خَ+يْ+ر</a:t>
            </a:r>
            <a:r>
              <a:rPr lang="ar-AE" dirty="0" smtClean="0"/>
              <a:t>=</a:t>
            </a:r>
            <a:endParaRPr lang="en-US" dirty="0" smtClean="0"/>
          </a:p>
          <a:p>
            <a:pPr algn="r"/>
            <a:r>
              <a:rPr lang="ar-AE" dirty="0" err="1"/>
              <a:t>تَ+مَ+ا+م</a:t>
            </a:r>
            <a:r>
              <a:rPr lang="ar-AE" dirty="0" smtClean="0"/>
              <a:t>=</a:t>
            </a:r>
            <a:endParaRPr lang="en-US" dirty="0" smtClean="0"/>
          </a:p>
          <a:p>
            <a:pPr algn="r"/>
            <a:r>
              <a:rPr lang="ar-AE" dirty="0" err="1"/>
              <a:t>تَ+عْ+ب+ا+ن</a:t>
            </a:r>
            <a:r>
              <a:rPr lang="ar-AE" dirty="0" smtClean="0"/>
              <a:t>=</a:t>
            </a:r>
            <a:endParaRPr lang="en-US" dirty="0" smtClean="0"/>
          </a:p>
          <a:p>
            <a:pPr algn="r"/>
            <a:r>
              <a:rPr lang="ar-AE" dirty="0" err="1"/>
              <a:t>تَ+شَ+رَّ+فْ+ن+ا</a:t>
            </a:r>
            <a:r>
              <a:rPr lang="ar-AE" dirty="0" smtClean="0"/>
              <a:t>=</a:t>
            </a:r>
            <a:endParaRPr lang="en-US" dirty="0" smtClean="0"/>
          </a:p>
          <a:p>
            <a:pPr algn="r"/>
            <a:r>
              <a:rPr lang="ar-AE" dirty="0" err="1"/>
              <a:t>خُ+ط+و+ط</a:t>
            </a:r>
            <a:r>
              <a:rPr lang="ar-AE" dirty="0" smtClean="0"/>
              <a:t>=</a:t>
            </a:r>
            <a:endParaRPr lang="en-US" dirty="0" smtClean="0"/>
          </a:p>
          <a:p>
            <a:pPr algn="r"/>
            <a:r>
              <a:rPr lang="ar-AE" dirty="0" err="1"/>
              <a:t>شَ+ا+رِ+ع</a:t>
            </a:r>
            <a:r>
              <a:rPr lang="ar-AE" dirty="0"/>
              <a:t>=</a:t>
            </a:r>
            <a:endParaRPr lang="en-US" dirty="0" smtClean="0"/>
          </a:p>
          <a:p>
            <a:pPr algn="r"/>
            <a:r>
              <a:rPr lang="ar-AE" dirty="0" err="1" smtClean="0"/>
              <a:t>قَ+مَ+ر</a:t>
            </a:r>
            <a:r>
              <a:rPr lang="ar-AE" dirty="0"/>
              <a:t>=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07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019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009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r>
              <a:rPr lang="ar-AE" sz="3600" dirty="0" err="1"/>
              <a:t>لَ+يْ+مُ+ن</a:t>
            </a:r>
            <a:r>
              <a:rPr lang="ar-AE" sz="3600" dirty="0"/>
              <a:t>=</a:t>
            </a:r>
          </a:p>
          <a:p>
            <a:pPr algn="r"/>
            <a:r>
              <a:rPr lang="ar-AE" sz="3600" dirty="0" err="1"/>
              <a:t>إ+غْ+ل+ا+ق</a:t>
            </a:r>
            <a:r>
              <a:rPr lang="ar-AE" sz="3600" dirty="0"/>
              <a:t>=</a:t>
            </a:r>
          </a:p>
          <a:p>
            <a:pPr algn="r"/>
            <a:r>
              <a:rPr lang="ar-AE" sz="3600" dirty="0" err="1"/>
              <a:t>عَ+س+ل</a:t>
            </a:r>
            <a:r>
              <a:rPr lang="ar-AE" sz="3600" dirty="0"/>
              <a:t>=</a:t>
            </a:r>
          </a:p>
          <a:p>
            <a:pPr algn="r"/>
            <a:r>
              <a:rPr lang="ar-AE" sz="3600" dirty="0" err="1"/>
              <a:t>جَ+ل+ا+ل</a:t>
            </a:r>
            <a:r>
              <a:rPr lang="ar-AE" sz="3600" dirty="0"/>
              <a:t>=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2126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Do Now: Review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Listen to each word dictated to you and write it down on a ruled sheet of paper. Each word will be read twice.</a:t>
            </a:r>
          </a:p>
          <a:p>
            <a:pPr marL="0" indent="0">
              <a:buNone/>
            </a:pPr>
            <a:endParaRPr lang="en-US" sz="3000" dirty="0" smtClean="0"/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endParaRPr lang="ar-SA" sz="3000" dirty="0" smtClean="0"/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endParaRPr lang="en-US" sz="3000" dirty="0" smtClean="0"/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79621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Lesson 1</a:t>
            </a:r>
            <a:r>
              <a:rPr lang="en-US" sz="4000" dirty="0"/>
              <a:t>5</a:t>
            </a:r>
            <a:r>
              <a:rPr lang="en-US" sz="4000" dirty="0" smtClean="0"/>
              <a:t>: Building up  </a:t>
            </a:r>
            <a:r>
              <a:rPr lang="en-US" sz="4000" dirty="0" err="1" smtClean="0"/>
              <a:t>voca</a:t>
            </a:r>
            <a:endParaRPr lang="en-US" sz="40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Copy down and translate the following words on your paper several times and remember to proceed from right to left.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Make It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This is a bed: ______________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 This is my bed: ____________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This is his bed: ___________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This is her bed : ___________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/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 smtClean="0"/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/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 smtClean="0"/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/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r>
              <a:rPr lang="ar-SA" sz="8800" dirty="0" smtClean="0"/>
              <a:t>سَرير</a:t>
            </a:r>
            <a:endParaRPr lang="en-US" sz="8800" dirty="0" smtClean="0"/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/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819400"/>
            <a:ext cx="3510272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867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Lesson 1</a:t>
            </a:r>
            <a:r>
              <a:rPr lang="en-US" sz="4000" dirty="0"/>
              <a:t>5</a:t>
            </a:r>
            <a:r>
              <a:rPr lang="en-US" sz="4000" dirty="0" smtClean="0"/>
              <a:t>: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Copy down and translate the following words on your paper several times and remember to proceed from right to left.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This is my : _____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This is his : ____</a:t>
            </a:r>
          </a:p>
          <a:p>
            <a:pPr marL="0" indent="0">
              <a:lnSpc>
                <a:spcPct val="90000"/>
              </a:lnSpc>
            </a:pPr>
            <a:r>
              <a:rPr lang="en-US" sz="3000" dirty="0" smtClean="0"/>
              <a:t>This is her : ______</a:t>
            </a:r>
          </a:p>
          <a:p>
            <a:pPr marL="0" indent="0">
              <a:lnSpc>
                <a:spcPct val="90000"/>
              </a:lnSpc>
            </a:pPr>
            <a:r>
              <a:rPr lang="en-US" sz="3000" dirty="0" smtClean="0"/>
              <a:t>I have a ……..</a:t>
            </a:r>
          </a:p>
          <a:p>
            <a:pPr marL="0" indent="0">
              <a:lnSpc>
                <a:spcPct val="90000"/>
              </a:lnSpc>
            </a:pPr>
            <a:r>
              <a:rPr lang="en-US" sz="3000" dirty="0" smtClean="0"/>
              <a:t>Yes I do have :…..</a:t>
            </a:r>
            <a:endParaRPr lang="en-US" sz="3200" dirty="0"/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rgbClr val="999999"/>
              </a:solidFill>
            </a:endParaRP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/>
          </a:p>
          <a:p>
            <a:pPr marL="0" indent="0" algn="ctr">
              <a:lnSpc>
                <a:spcPct val="90000"/>
              </a:lnSpc>
            </a:pPr>
            <a:r>
              <a:rPr lang="ar-AE" sz="4000" dirty="0"/>
              <a:t>دَرّاجة</a:t>
            </a:r>
            <a:endParaRPr lang="en-US" sz="4000" dirty="0" smtClean="0"/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/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 smtClean="0"/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/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endParaRPr lang="en-US" sz="3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384019"/>
            <a:ext cx="2133600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913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Lesson 1</a:t>
            </a:r>
            <a:r>
              <a:rPr lang="en-US" sz="4000" dirty="0"/>
              <a:t>5</a:t>
            </a:r>
            <a:r>
              <a:rPr lang="en-US" sz="4000" dirty="0" smtClean="0"/>
              <a:t>: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Copy down and translate the following words on your paper several times and remember to proceed from right to left.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Follow the trend: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Mine ______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Hers:_______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His:_______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/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 smtClean="0"/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/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 smtClean="0"/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/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r>
              <a:rPr lang="ar-SA" sz="8800" dirty="0" smtClean="0"/>
              <a:t>جَزَر</a:t>
            </a:r>
            <a:endParaRPr lang="en-US" sz="88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895600"/>
            <a:ext cx="2343150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23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Lesson 1</a:t>
            </a:r>
            <a:r>
              <a:rPr lang="en-US" sz="4000" dirty="0"/>
              <a:t>5</a:t>
            </a:r>
            <a:r>
              <a:rPr lang="en-US" sz="4000" dirty="0" smtClean="0"/>
              <a:t>: Building up your vocabulary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21336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Copy down and translate the following words on your paper several times and remember to proceed from right to left.</a:t>
            </a:r>
            <a:endParaRPr lang="ar-SA" sz="3000" dirty="0" smtClean="0"/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Mine: ____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His: _____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Hers:______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/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 smtClean="0"/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/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r>
              <a:rPr lang="ar-SA" sz="8000" dirty="0" smtClean="0"/>
              <a:t>ثَور</a:t>
            </a:r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endParaRPr lang="en-US" sz="3000" dirty="0" smtClean="0"/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667000"/>
            <a:ext cx="2409825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884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Lesson 15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Copy down and translate the following words on your paper several times and remember to proceed from right to left.</a:t>
            </a:r>
            <a:endParaRPr lang="ar-SA" sz="3000" dirty="0" smtClean="0"/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Mine: ____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His: ____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Hers:_____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 smtClean="0"/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endParaRPr lang="en-US" sz="3000" dirty="0"/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endParaRPr lang="en-US" sz="3000" dirty="0"/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endParaRPr lang="en-US" sz="3000" dirty="0"/>
          </a:p>
          <a:p>
            <a:pPr marL="0" indent="0" algn="ctr">
              <a:lnSpc>
                <a:spcPct val="90000"/>
              </a:lnSpc>
              <a:buNone/>
            </a:pPr>
            <a:r>
              <a:rPr lang="ar-AE" sz="8800" dirty="0"/>
              <a:t>بقرة</a:t>
            </a:r>
            <a:endParaRPr lang="en-US" sz="8800" dirty="0" smtClean="0"/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971800"/>
            <a:ext cx="1905000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202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Lesson 15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 smtClean="0"/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Copy down and translate the following words on your paper several times and remember to proceed from right to left.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Mine: ___</a:t>
            </a:r>
            <a:endParaRPr lang="en-US" sz="3000" dirty="0"/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Hers: ____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His: _____</a:t>
            </a:r>
            <a:endParaRPr lang="ar-SA" sz="3000" dirty="0" smtClean="0"/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endParaRPr lang="en-US" sz="3000" dirty="0" smtClean="0"/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endParaRPr lang="en-US" sz="3000" dirty="0"/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endParaRPr lang="en-US" sz="3000" dirty="0"/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endParaRPr lang="en-US" sz="3000" dirty="0"/>
          </a:p>
          <a:p>
            <a:pPr marL="0" indent="0" algn="ctr">
              <a:lnSpc>
                <a:spcPct val="90000"/>
              </a:lnSpc>
              <a:buNone/>
            </a:pPr>
            <a:r>
              <a:rPr lang="ar-AE" sz="8000" dirty="0"/>
              <a:t>دجاجة</a:t>
            </a:r>
            <a:endParaRPr lang="en-US" sz="8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895600"/>
            <a:ext cx="18288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042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1686</TotalTime>
  <Words>630</Words>
  <Application>Microsoft Office PowerPoint</Application>
  <PresentationFormat>On-screen Show (4:3)</PresentationFormat>
  <Paragraphs>162</Paragraphs>
  <Slides>23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3" baseType="lpstr">
      <vt:lpstr>ＭＳ Ｐゴシック</vt:lpstr>
      <vt:lpstr>Arial</vt:lpstr>
      <vt:lpstr>Calibri</vt:lpstr>
      <vt:lpstr>Cooper Black</vt:lpstr>
      <vt:lpstr>Franklin Gothic Book</vt:lpstr>
      <vt:lpstr>Franklin Gothic Medium</vt:lpstr>
      <vt:lpstr>Tahoma</vt:lpstr>
      <vt:lpstr>Tunga</vt:lpstr>
      <vt:lpstr>Wingdings</vt:lpstr>
      <vt:lpstr>Angles</vt:lpstr>
      <vt:lpstr>Welcome to Arabic Level I by Kurzban</vt:lpstr>
      <vt:lpstr>Lesson 15:            </vt:lpstr>
      <vt:lpstr>Do Now: Review</vt:lpstr>
      <vt:lpstr> Lesson 15: Building up  voca</vt:lpstr>
      <vt:lpstr> Lesson 15: </vt:lpstr>
      <vt:lpstr> Lesson 15: </vt:lpstr>
      <vt:lpstr> Lesson 15: Building up your vocabulary</vt:lpstr>
      <vt:lpstr> Lesson 15</vt:lpstr>
      <vt:lpstr> Lesson 15</vt:lpstr>
      <vt:lpstr>The letter Lam: two way connector</vt:lpstr>
      <vt:lpstr>The letter lam</vt:lpstr>
      <vt:lpstr>Let’s practice with “lam”</vt:lpstr>
      <vt:lpstr>When an alif follows lam</vt:lpstr>
      <vt:lpstr> Lesson 15</vt:lpstr>
      <vt:lpstr>Lesson 12: Inquiring about and identifying Arabic Cities     </vt:lpstr>
      <vt:lpstr> Lesson 15: Inquiring about and identifying Arabic Cities     </vt:lpstr>
      <vt:lpstr> Lesson 15: Inquiring about and identifying Arabic Cities     </vt:lpstr>
      <vt:lpstr>Dictation</vt:lpstr>
      <vt:lpstr>Review</vt:lpstr>
      <vt:lpstr>Connect the following letters to form words and write the transliteration for each.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NPCSD</dc:creator>
  <cp:lastModifiedBy>HS STUDENT</cp:lastModifiedBy>
  <cp:revision>218</cp:revision>
  <dcterms:created xsi:type="dcterms:W3CDTF">2013-07-22T15:34:51Z</dcterms:created>
  <dcterms:modified xsi:type="dcterms:W3CDTF">2016-01-29T14:24:01Z</dcterms:modified>
</cp:coreProperties>
</file>